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2"/>
  </p:notesMasterIdLst>
  <p:sldIdLst>
    <p:sldId id="256" r:id="rId2"/>
    <p:sldId id="257" r:id="rId3"/>
    <p:sldId id="268" r:id="rId4"/>
    <p:sldId id="280" r:id="rId5"/>
    <p:sldId id="266" r:id="rId6"/>
    <p:sldId id="291" r:id="rId7"/>
    <p:sldId id="292" r:id="rId8"/>
    <p:sldId id="269" r:id="rId9"/>
    <p:sldId id="293" r:id="rId10"/>
    <p:sldId id="29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37A"/>
    <a:srgbClr val="E92525"/>
    <a:srgbClr val="EC4D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38" autoAdjust="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75809273840782"/>
          <c:y val="0.33855287858759442"/>
          <c:w val="0.52833575967972224"/>
          <c:h val="0.51453506683757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explosion val="6"/>
          </c:dPt>
          <c:dPt>
            <c:idx val="2"/>
            <c:bubble3D val="0"/>
            <c:explosion val="0"/>
          </c:dPt>
          <c:dPt>
            <c:idx val="3"/>
            <c:bubble3D val="0"/>
            <c:explosion val="12"/>
          </c:dPt>
          <c:dPt>
            <c:idx val="4"/>
            <c:bubble3D val="0"/>
            <c:explosion val="9"/>
          </c:dPt>
          <c:dPt>
            <c:idx val="5"/>
            <c:bubble3D val="0"/>
            <c:explosion val="15"/>
          </c:dPt>
          <c:dPt>
            <c:idx val="6"/>
            <c:bubble3D val="0"/>
            <c:explosion val="11"/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11493717191601058"/>
                  <c:y val="-1.892606932641649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Социальная политика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273,5</a:t>
                    </a:r>
                    <a:r>
                      <a:rPr lang="ru-RU" sz="1000" baseline="0" dirty="0" smtClean="0">
                        <a:latin typeface="Times New Roman" pitchFamily="18" charset="0"/>
                        <a:cs typeface="Times New Roman" pitchFamily="18" charset="0"/>
                      </a:rPr>
                      <a:t> тыс. 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0,4%</a:t>
                    </a:r>
                    <a:endParaRPr lang="ru-RU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625612423447079"/>
                  <c:y val="-9.1693572124155298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Культура
18</a:t>
                    </a:r>
                    <a:r>
                      <a:rPr lang="ru-RU" sz="1000" baseline="0" dirty="0" smtClean="0">
                        <a:latin typeface="Times New Roman" pitchFamily="18" charset="0"/>
                        <a:cs typeface="Times New Roman" pitchFamily="18" charset="0"/>
                      </a:rPr>
                      <a:t> 072,3 тыс.рублей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23,7%</a:t>
                    </a:r>
                    <a:endParaRPr lang="ru-RU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0.10731561679790025"/>
                  <c:y val="0.12331218225140229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Национальная экономика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1000" baseline="0" dirty="0" smtClean="0">
                        <a:latin typeface="Times New Roman" pitchFamily="18" charset="0"/>
                        <a:cs typeface="Times New Roman" pitchFamily="18" charset="0"/>
                      </a:rPr>
                      <a:t> 711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,7 тыс. 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2,2%</a:t>
                    </a:r>
                    <a:endParaRPr lang="ru-RU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052537182852152"/>
                  <c:y val="-2.332394826585589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Национальная безопасность</a:t>
                    </a:r>
                    <a:r>
                      <a: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241,2 тыс. рублей</a:t>
                    </a:r>
                    <a:r>
                      <a: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0,3%</a:t>
                    </a:r>
                    <a:endParaRPr lang="ru-RU" sz="1000" dirty="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numFmt formatCode="0.0%" sourceLinked="0"/>
              <c:spPr>
                <a:solidFill>
                  <a:schemeClr val="lt1"/>
                </a:solidFill>
                <a:ln w="1905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8174081364829409"/>
                  <c:y val="-7.3879410080031599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Общегосударственные вопросы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14</a:t>
                    </a:r>
                    <a:r>
                      <a:rPr lang="ru-RU" sz="1000" baseline="0" dirty="0" smtClean="0">
                        <a:latin typeface="Times New Roman" pitchFamily="18" charset="0"/>
                        <a:cs typeface="Times New Roman" pitchFamily="18" charset="0"/>
                      </a:rPr>
                      <a:t> 497,2 тыс.рублей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19,0%</a:t>
                    </a:r>
                    <a:endParaRPr lang="ru-RU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706365923009624"/>
                  <c:y val="-8.5444153804130216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Национальная</a:t>
                    </a:r>
                    <a:r>
                      <a:rPr lang="ru-RU" sz="10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оборона</a:t>
                    </a:r>
                    <a:r>
                      <a: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299,2 тыс.</a:t>
                    </a:r>
                    <a:r>
                      <a:rPr lang="ru-RU" sz="10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рублей</a:t>
                    </a:r>
                    <a:r>
                      <a: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0,4%</a:t>
                    </a:r>
                  </a:p>
                  <a:p>
                    <a:pPr>
                      <a:defRPr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endParaRPr lang="ru-RU" sz="1000" dirty="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numFmt formatCode="0.0%" sourceLinked="0"/>
              <c:spPr>
                <a:solidFill>
                  <a:schemeClr val="lt1"/>
                </a:solidFill>
                <a:ln w="1905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3.0891841644794405E-2"/>
                  <c:y val="-0.142500811514501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Образование</a:t>
                    </a:r>
                    <a:r>
                      <a: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11,</a:t>
                    </a:r>
                    <a:r>
                      <a:rPr lang="ru-RU" sz="10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2 тыс.рублей</a:t>
                    </a:r>
                    <a:r>
                      <a: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0,01%</a:t>
                    </a:r>
                    <a:endParaRPr lang="ru-RU" sz="1000" dirty="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numFmt formatCode="0.0%" sourceLinked="0"/>
              <c:spPr>
                <a:solidFill>
                  <a:schemeClr val="lt1"/>
                </a:solidFill>
                <a:ln w="1905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6.0851659247646336E-2"/>
                  <c:y val="5.6047793444424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Национальная 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безопасность и правоохранительная деятельность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5 892,0 тыс.рублей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0.2%</a:t>
                    </a:r>
                    <a:endParaRPr lang="ru-RU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tx>
                <c:rich>
                  <a:bodyPr/>
                  <a:lstStyle/>
                  <a:p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Общегосударственные вопросы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113 869,7 тыс. 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4%</a:t>
                    </a:r>
                    <a:endParaRPr lang="ru-RU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7.5641271876302041E-2"/>
                  <c:y val="-0.17579540543236338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Межбюджетные трансферты общего характера бюджетам субъектов РФ 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и МО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65 104,0 тыс. 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2.3%</a:t>
                    </a:r>
                    <a:endParaRPr lang="ru-RU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0%" sourceLinked="0"/>
            <c:spPr>
              <a:solidFill>
                <a:schemeClr val="lt1"/>
              </a:solidFill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Физическая культура и спорт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Жилищно-коммунальное хозяйство</c:v>
                </c:pt>
                <c:pt idx="4">
                  <c:v>Наицональная экономика</c:v>
                </c:pt>
                <c:pt idx="5">
                  <c:v>Наицональная безопасность и правоохранительная деятельность</c:v>
                </c:pt>
                <c:pt idx="6">
                  <c:v>Общегосударственные вопросы</c:v>
                </c:pt>
                <c:pt idx="7">
                  <c:v>Национальная оборона</c:v>
                </c:pt>
                <c:pt idx="8">
                  <c:v>Образование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16.5</c:v>
                </c:pt>
                <c:pt idx="1">
                  <c:v>273.5</c:v>
                </c:pt>
                <c:pt idx="2">
                  <c:v>18072.3</c:v>
                </c:pt>
                <c:pt idx="3">
                  <c:v>41103.5</c:v>
                </c:pt>
                <c:pt idx="4">
                  <c:v>1711.7</c:v>
                </c:pt>
                <c:pt idx="5">
                  <c:v>241.2</c:v>
                </c:pt>
                <c:pt idx="6">
                  <c:v>14497.2</c:v>
                </c:pt>
                <c:pt idx="7">
                  <c:v>299.2</c:v>
                </c:pt>
                <c:pt idx="8">
                  <c:v>11.2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accent4">
            <a:lumMod val="40000"/>
            <a:lumOff val="60000"/>
          </a:schemeClr>
        </a:solidFill>
      </c:spPr>
    </c:floor>
    <c:sideWall>
      <c:thickness val="0"/>
      <c:spPr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c:spPr>
    </c:sideWall>
    <c:backWall>
      <c:thickness val="0"/>
      <c:spPr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9.7112873408402398E-2"/>
          <c:y val="2.8752982384103076E-2"/>
          <c:w val="0.88530483206985922"/>
          <c:h val="0.890831521350292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154274.5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.00">
                  <c:v>76226.2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30912896"/>
        <c:axId val="30914432"/>
        <c:axId val="0"/>
      </c:bar3DChart>
      <c:catAx>
        <c:axId val="30912896"/>
        <c:scaling>
          <c:orientation val="minMax"/>
        </c:scaling>
        <c:delete val="1"/>
        <c:axPos val="b"/>
        <c:majorTickMark val="none"/>
        <c:minorTickMark val="none"/>
        <c:tickLblPos val="none"/>
        <c:crossAx val="30914432"/>
        <c:crosses val="autoZero"/>
        <c:auto val="1"/>
        <c:lblAlgn val="ctr"/>
        <c:lblOffset val="100"/>
        <c:noMultiLvlLbl val="0"/>
      </c:catAx>
      <c:valAx>
        <c:axId val="3091443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9128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5">
            <a:tint val="1000"/>
            <a:satMod val="255000"/>
          </a:schemeClr>
        </a:gs>
        <a:gs pos="55000">
          <a:schemeClr val="accent5">
            <a:tint val="12000"/>
            <a:satMod val="255000"/>
          </a:schemeClr>
        </a:gs>
        <a:gs pos="100000">
          <a:schemeClr val="accent5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5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31364829396333"/>
          <c:y val="0.33855287858759592"/>
          <c:w val="0.52833575967972224"/>
          <c:h val="0.51453506683757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delete val="1"/>
            </c:dLbl>
            <c:dLbl>
              <c:idx val="1"/>
              <c:layout>
                <c:manualLayout>
                  <c:x val="4.3592762710216788E-2"/>
                  <c:y val="0.145117300866026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Государственная пошлина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 22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,5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 тыс. рублей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
0,2</a:t>
                    </a: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7957725770389821"/>
                  <c:y val="-7.048458149779729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Налоги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 на имущество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
6</a:t>
                    </a:r>
                    <a:r>
                      <a:rPr lang="en-US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950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,4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 тыс.рублей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70,7%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0.23257837561971417"/>
                  <c:y val="-0.1244889983465723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использования имущества
218,8 тыс. рублей
2,2%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6825119082336956E-3"/>
                  <c:y val="-9.498768601061431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Доходы от оказания платных услуг и компенсации затрат государства</a:t>
                    </a:r>
                    <a:r>
                      <a:rPr lang="ru-RU" sz="14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225,3</a:t>
                    </a:r>
                    <a:r>
                      <a:rPr lang="ru-RU" sz="14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тыс. рублей</a:t>
                    </a:r>
                  </a:p>
                  <a:p>
                    <a:pPr>
                      <a:defRPr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2,3</a:t>
                    </a:r>
                    <a:r>
                      <a:rPr lang="en-US" sz="14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%</a:t>
                    </a:r>
                    <a:endParaRPr lang="ru-RU" sz="1400" dirty="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numFmt formatCode="0.0%" sourceLinked="0"/>
              <c:spPr>
                <a:solidFill>
                  <a:schemeClr val="lt1"/>
                </a:solidFill>
                <a:ln w="1905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30966037231457216"/>
                  <c:y val="0.2586138957299942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Штрафы,санкции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53,3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тыс.рублей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0,5</a:t>
                    </a: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25065519587829299"/>
                  <c:y val="-0.1378658064217744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Доходы от оказания платных услуг</a:t>
                    </a:r>
                    <a:r>
                      <a:rPr lang="ru-RU" sz="14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
</a:t>
                    </a:r>
                    <a:r>
                      <a:rPr lang="ru-RU" sz="14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21,2тыс.</a:t>
                    </a:r>
                    <a:r>
                      <a:rPr lang="ru-RU" sz="14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рублей</a:t>
                    </a:r>
                    <a:r>
                      <a:rPr lang="ru-RU" sz="14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
</a:t>
                    </a:r>
                    <a:r>
                      <a:rPr lang="ru-RU" sz="14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0,2%</a:t>
                    </a:r>
                    <a:endParaRPr lang="ru-RU" sz="1000" dirty="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numFmt formatCode="0.0%" sourceLinked="0"/>
              <c:spPr>
                <a:solidFill>
                  <a:schemeClr val="lt1"/>
                </a:solidFill>
                <a:ln w="1905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Национальная </a:t>
                    </a:r>
                    <a:r>
                      <a: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экономика
</a:t>
                    </a: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110 892,</a:t>
                    </a:r>
                    <a:r>
                      <a:rPr lang="ru-RU" sz="10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9 тыс.рублей</a:t>
                    </a:r>
                    <a:r>
                      <a: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3.9%</a:t>
                    </a:r>
                    <a:endParaRPr lang="ru-RU" sz="1000" dirty="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numFmt formatCode="0.0%" sourceLinked="0"/>
              <c:spPr>
                <a:solidFill>
                  <a:schemeClr val="lt1"/>
                </a:solidFill>
                <a:ln w="1905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6.085165924764651E-2"/>
                  <c:y val="5.6047793444424107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Национальная 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безопасность и правоохранительная деятельность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5 892,0 тыс.рублей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0.2%</a:t>
                    </a:r>
                    <a:endParaRPr lang="ru-RU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tx>
                <c:rich>
                  <a:bodyPr/>
                  <a:lstStyle/>
                  <a:p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Общегосударственные вопросы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113 869,7 тыс. 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4%</a:t>
                    </a:r>
                    <a:endParaRPr lang="ru-RU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7.5641271876302082E-2"/>
                  <c:y val="-0.1757954054323641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Межбюджетные трансферты общего характера бюджетам субъектов РФ 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и МО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65 104,0 тыс. 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2.3%</a:t>
                    </a:r>
                    <a:endParaRPr lang="ru-RU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0%" sourceLinked="0"/>
            <c:spPr>
              <a:solidFill>
                <a:schemeClr val="lt1"/>
              </a:solidFill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Подоходний налог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 Доходы от использования имущества</c:v>
                </c:pt>
                <c:pt idx="5">
                  <c:v>Прочие неналоговые доходы</c:v>
                </c:pt>
                <c:pt idx="6">
                  <c:v>Штрафы.санкции возмещение ущерба</c:v>
                </c:pt>
                <c:pt idx="7">
                  <c:v>Акцизы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2329.6999999999998</c:v>
                </c:pt>
                <c:pt idx="1">
                  <c:v>21.2</c:v>
                </c:pt>
                <c:pt idx="2">
                  <c:v>6950.4</c:v>
                </c:pt>
                <c:pt idx="3">
                  <c:v>22.5</c:v>
                </c:pt>
                <c:pt idx="4">
                  <c:v>218.8</c:v>
                </c:pt>
                <c:pt idx="5">
                  <c:v>225.3</c:v>
                </c:pt>
                <c:pt idx="6">
                  <c:v>53.3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80995466954034"/>
          <c:y val="4.7578001968503938E-2"/>
          <c:w val="0.5839911303574572"/>
          <c:h val="0.804994832677165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8986</c:v>
                </c:pt>
                <c:pt idx="1">
                  <c:v>9821.2000000000007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143668.4</c:v>
                </c:pt>
                <c:pt idx="1">
                  <c:v>67363.8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331072"/>
        <c:axId val="31332608"/>
        <c:axId val="0"/>
      </c:bar3DChart>
      <c:catAx>
        <c:axId val="3133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332608"/>
        <c:crosses val="autoZero"/>
        <c:auto val="1"/>
        <c:lblAlgn val="ctr"/>
        <c:lblOffset val="100"/>
        <c:noMultiLvlLbl val="0"/>
      </c:catAx>
      <c:valAx>
        <c:axId val="313326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1331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0.10554</cdr:x>
      <cdr:y>0.79409</cdr:y>
    </cdr:from>
    <cdr:to>
      <cdr:x>0.33391</cdr:x>
      <cdr:y>0.9303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65068" y="4197889"/>
          <a:ext cx="2088232" cy="720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Жилищно-коммунальное хозяйство 41 103,5 тыс. рублей</a:t>
          </a:r>
        </a:p>
        <a:p xmlns:a="http://schemas.openxmlformats.org/drawingml/2006/main"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53,9%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0.56287</cdr:x>
      <cdr:y>0.12259</cdr:y>
    </cdr:from>
    <cdr:to>
      <cdr:x>0.84618</cdr:x>
      <cdr:y>0.20432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146883" y="648072"/>
          <a:ext cx="2590587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Физическая культура и </a:t>
          </a:r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спорт 16,5 тыс. рублей          0,02%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0.51563</cdr:x>
      <cdr:y>0.14983</cdr:y>
    </cdr:from>
    <cdr:to>
      <cdr:x>0.56287</cdr:x>
      <cdr:y>0.36778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4714876" y="792088"/>
          <a:ext cx="432048" cy="115217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0.27879</cdr:x>
      <cdr:y>0.72598</cdr:y>
    </cdr:from>
    <cdr:to>
      <cdr:x>0.34179</cdr:x>
      <cdr:y>0.79409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H="1">
          <a:off x="2549245" y="3837849"/>
          <a:ext cx="576063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0.48039</cdr:x>
      <cdr:y>0.41948</cdr:y>
    </cdr:from>
    <cdr:to>
      <cdr:x>0.6295</cdr:x>
      <cdr:y>0.71788</cdr:y>
    </cdr:to>
    <cdr:sp macro="" textlink="">
      <cdr:nvSpPr>
        <cdr:cNvPr id="2" name="Штриховая стрелка вправо 1"/>
        <cdr:cNvSpPr/>
      </cdr:nvSpPr>
      <cdr:spPr>
        <a:xfrm xmlns:a="http://schemas.openxmlformats.org/drawingml/2006/main" rot="18512454">
          <a:off x="2840213" y="2440330"/>
          <a:ext cx="1534816" cy="969380"/>
        </a:xfrm>
        <a:prstGeom xmlns:a="http://schemas.openxmlformats.org/drawingml/2006/main" prst="stripedRigh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119,0%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0.04651</cdr:x>
      <cdr:y>0.0597</cdr:y>
    </cdr:from>
    <cdr:to>
      <cdr:x>0.2907</cdr:x>
      <cdr:y>0.13433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5752" y="285752"/>
          <a:ext cx="150019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Тыс. рублей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0.24694</cdr:x>
      <cdr:y>0.3822</cdr:y>
    </cdr:from>
    <cdr:to>
      <cdr:x>0.43791</cdr:x>
      <cdr:y>0.49784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rot="10800000" flipV="1">
          <a:off x="2032184" y="1652764"/>
          <a:ext cx="1571638" cy="50006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0.60284</cdr:x>
      <cdr:y>0.23352</cdr:y>
    </cdr:from>
    <cdr:to>
      <cdr:x>0.89798</cdr:x>
      <cdr:y>0.36568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4961142" y="1009822"/>
          <a:ext cx="2428892" cy="57150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Подоходный налог 2 329,7 тыс. рублей  23,7%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0.37909</cdr:x>
      <cdr:y>0.26488</cdr:y>
    </cdr:from>
    <cdr:to>
      <cdr:x>0.49403</cdr:x>
      <cdr:y>0.38161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02578">
          <a:off x="3195637" y="1076461"/>
          <a:ext cx="968822" cy="47440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4F81BD"/>
        </a:solidFill>
        <a:ln xmlns:a="http://schemas.openxmlformats.org/drawingml/2006/main" w="1905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Georg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Georg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Georg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Georg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Georg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Georg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Georg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Georg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Georgia"/>
            </a:defRPr>
          </a:lvl9pPr>
        </a:lstStyle>
        <a:p xmlns:a="http://schemas.openxmlformats.org/drawingml/2006/main">
          <a:r>
            <a:rPr lang="ru-RU" dirty="0"/>
            <a:t>         </a:t>
          </a:r>
          <a:r>
            <a:rPr lang="ru-RU" dirty="0" smtClean="0"/>
            <a:t>50,6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0.25424</cdr:x>
      <cdr:y>0.03516</cdr:y>
    </cdr:from>
    <cdr:to>
      <cdr:x>0.40554</cdr:x>
      <cdr:y>0.11609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140" y="142876"/>
          <a:ext cx="1275417" cy="3289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9050" cap="flat" cmpd="sng" algn="ctr">
          <a:solidFill>
            <a:srgbClr val="C0504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eorgi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eorgi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eorgi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eorgi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eorgi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eorgi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eorgi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eorgi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ru-RU" sz="1400" b="1" dirty="0" smtClean="0"/>
            <a:t>152 654,4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</cdr:x>
      <cdr:y>0.31641</cdr:y>
    </cdr:from>
    <cdr:to>
      <cdr:x>0.66363</cdr:x>
      <cdr:y>0.40122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214842" y="1285884"/>
          <a:ext cx="1379315" cy="34467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9050" cap="flat" cmpd="sng" algn="ctr">
          <a:solidFill>
            <a:srgbClr val="C0504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eorgi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eorgi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eorgi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eorgi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eorgi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eorgi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eorgi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eorgi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ru-RU" sz="1400" dirty="0"/>
            <a:t>7</a:t>
          </a:r>
          <a:r>
            <a:rPr lang="ru-RU" sz="1400" dirty="0" smtClean="0"/>
            <a:t>7 185,0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0.38983</cdr:x>
      <cdr:y>0.52735</cdr:y>
    </cdr:from>
    <cdr:to>
      <cdr:x>0.5</cdr:x>
      <cdr:y>0.6504</cdr:y>
    </cdr:to>
    <cdr:sp macro="" textlink="">
      <cdr:nvSpPr>
        <cdr:cNvPr id="5" name="Стрелка вправо с вырезом 4"/>
        <cdr:cNvSpPr/>
      </cdr:nvSpPr>
      <cdr:spPr>
        <a:xfrm xmlns:a="http://schemas.openxmlformats.org/drawingml/2006/main">
          <a:off x="3286148" y="2143140"/>
          <a:ext cx="928694" cy="500066"/>
        </a:xfrm>
        <a:prstGeom xmlns:a="http://schemas.openxmlformats.org/drawingml/2006/main" prst="notchedRightArrow">
          <a:avLst/>
        </a:prstGeom>
        <a:solidFill xmlns:a="http://schemas.openxmlformats.org/drawingml/2006/main">
          <a:srgbClr val="4F81BD"/>
        </a:solidFill>
        <a:ln xmlns:a="http://schemas.openxmlformats.org/drawingml/2006/main" w="1905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Georg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Georg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Georg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Georg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Georg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Georg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Georg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Georg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Georgia"/>
            </a:defRPr>
          </a:lvl9pPr>
        </a:lstStyle>
        <a:p xmlns:a="http://schemas.openxmlformats.org/drawingml/2006/main">
          <a:r>
            <a:rPr lang="ru-RU" dirty="0" smtClean="0"/>
            <a:t>46,9%</a:t>
          </a:r>
          <a:endParaRPr lang="ru-RU" dirty="0"/>
        </a:p>
      </cdr:txBody>
    </cdr:sp>
  </cdr:relSizeAnchor>
  <cdr:relSizeAnchor xmlns:cdr="http://schemas.openxmlformats.org/drawingml/2006/chartDrawing">
    <cdr:from>
      <cdr:x>0.39831</cdr:x>
      <cdr:y>0.72071</cdr:y>
    </cdr:from>
    <cdr:to>
      <cdr:x>0.5</cdr:x>
      <cdr:y>0.83467</cdr:y>
    </cdr:to>
    <cdr:sp macro="" textlink="">
      <cdr:nvSpPr>
        <cdr:cNvPr id="6" name="Стрелка вправо с вырезом 5"/>
        <cdr:cNvSpPr/>
      </cdr:nvSpPr>
      <cdr:spPr>
        <a:xfrm xmlns:a="http://schemas.openxmlformats.org/drawingml/2006/main">
          <a:off x="3357586" y="2928958"/>
          <a:ext cx="857256" cy="463143"/>
        </a:xfrm>
        <a:prstGeom xmlns:a="http://schemas.openxmlformats.org/drawingml/2006/main" prst="notchedRightArrow">
          <a:avLst/>
        </a:prstGeom>
        <a:solidFill xmlns:a="http://schemas.openxmlformats.org/drawingml/2006/main">
          <a:srgbClr val="4F81BD"/>
        </a:solidFill>
        <a:ln xmlns:a="http://schemas.openxmlformats.org/drawingml/2006/main" w="1905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Georg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Georg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Georg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Georg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Georg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Georg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Georg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Georg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Georgia"/>
            </a:defRPr>
          </a:lvl9pPr>
        </a:lstStyle>
        <a:p xmlns:a="http://schemas.openxmlformats.org/drawingml/2006/main">
          <a:r>
            <a:rPr lang="ru-RU" dirty="0" smtClean="0"/>
            <a:t>109,3%</a:t>
          </a:r>
          <a:endParaRPr lang="ru-RU" dirty="0"/>
        </a:p>
      </cdr:txBody>
    </cdr:sp>
  </cdr:relSizeAnchor>
  <cdr:relSizeAnchor xmlns:cdr="http://schemas.openxmlformats.org/drawingml/2006/chartDrawing">
    <cdr:from>
      <cdr:x>0.27966</cdr:x>
      <cdr:y>0.50977</cdr:y>
    </cdr:from>
    <cdr:to>
      <cdr:x>0.37288</cdr:x>
      <cdr:y>0.58008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357454" y="2071702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143668,4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0.52543</cdr:x>
      <cdr:y>0.59766</cdr:y>
    </cdr:from>
    <cdr:to>
      <cdr:x>0.61865</cdr:x>
      <cdr:y>0.6504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429156" y="2428892"/>
          <a:ext cx="78581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67363,8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0.27966</cdr:x>
      <cdr:y>0.75586</cdr:y>
    </cdr:from>
    <cdr:to>
      <cdr:x>0.37288</cdr:x>
      <cdr:y>0.8086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357454" y="3071834"/>
          <a:ext cx="78581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8986,0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0.5339</cdr:x>
      <cdr:y>0.75586</cdr:y>
    </cdr:from>
    <cdr:to>
      <cdr:x>0.61865</cdr:x>
      <cdr:y>0.8086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500594" y="3071834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9821,2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F7EDD-8E4E-43E6-B323-0BB42933D857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5E184-6761-4BFE-979D-B3C5051B9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5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127E2A-B116-4C06-97C5-CB0DE7D3B046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127E2A-B116-4C06-97C5-CB0DE7D3B046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127E2A-B116-4C06-97C5-CB0DE7D3B046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127E2A-B116-4C06-97C5-CB0DE7D3B046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214422"/>
            <a:ext cx="7243754" cy="50006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n-lt"/>
              </a:rPr>
              <a:t>Администрация  Горняцкого  сельского поселения</a:t>
            </a:r>
            <a:endParaRPr lang="ru-RU" sz="4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43314"/>
            <a:ext cx="8786842" cy="2752732"/>
          </a:xfrm>
        </p:spPr>
        <p:txBody>
          <a:bodyPr>
            <a:normAutofit lnSpcReduction="10000"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Исполнение бюджета Горняцкого сельского поселения Белокалитвинского района</a:t>
            </a:r>
          </a:p>
          <a:p>
            <a:pPr algn="ctr"/>
            <a:r>
              <a:rPr lang="ru-RU" sz="3600" b="1" dirty="0" smtClean="0"/>
              <a:t> за </a:t>
            </a:r>
            <a:r>
              <a:rPr lang="ru-RU" sz="3600" b="1" dirty="0" smtClean="0">
                <a:latin typeface="Times New Roman" pitchFamily="18" charset="0"/>
                <a:ea typeface="Arimo" pitchFamily="34" charset="0"/>
                <a:cs typeface="Times New Roman" pitchFamily="18" charset="0"/>
              </a:rPr>
              <a:t>2023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/>
              <a:t>год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14546" y="0"/>
            <a:ext cx="6086460" cy="857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Администрация Горняцкого сельского поселения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714356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Благоустроенные общественные территории в </a:t>
            </a:r>
            <a:endParaRPr lang="ru-RU" dirty="0" smtClean="0"/>
          </a:p>
          <a:p>
            <a:pPr algn="ctr"/>
            <a:r>
              <a:rPr lang="ru-RU" dirty="0" smtClean="0"/>
              <a:t>Горняцком сельском поселении в 2023 году в рамках реализации инициативных проектов, обустройство Спортивной площадки </a:t>
            </a:r>
            <a:endParaRPr lang="ru-RU" dirty="0"/>
          </a:p>
        </p:txBody>
      </p:sp>
      <p:pic>
        <p:nvPicPr>
          <p:cNvPr id="3077" name="Picture 5" descr="C:\Users\приемная\Doctor Web\Downloads\Searches\Downloads\17-07-2024_14-49-38\Спортивная площад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8413809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Администрация Горняцкого сельского поселения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571472" y="857232"/>
            <a:ext cx="8072494" cy="1500198"/>
          </a:xfrm>
          <a:prstGeom prst="flowChartPredefinedProcess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Формирование  и исполнение бюджета Горняцкого сельского поселения Белокалитвинского района на основе муниципальных программ Горняцкого сельского поселения</a:t>
            </a:r>
            <a:endParaRPr lang="ru-RU" sz="2000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85720" y="3000372"/>
            <a:ext cx="1428760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1785918" y="2714620"/>
            <a:ext cx="6715172" cy="2143140"/>
          </a:xfrm>
          <a:prstGeom prst="flowChartInternalStora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 Горняцкого сельского поселения Белокалитвинского района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года сформирован и исполнен в программной структуре расходов на основе утвержденных Администрацией Горняцкого сельского поселения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муниципальных программ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1857356" y="4929198"/>
            <a:ext cx="6715172" cy="1428760"/>
          </a:xfrm>
          <a:prstGeom prst="flowChartInternalStora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их реализацию было направлено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году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74 813,1тыс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рублей или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98,1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 всех расходов  бюджета Горняцкого сельского поселения Белокалитвинского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85720" y="5214950"/>
            <a:ext cx="1428760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1463729" y="4464045"/>
            <a:ext cx="3500486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Администрация Горняцкого сельского поселения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2214554"/>
            <a:ext cx="9001156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642918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Горняцкого сельского поселения Белокалитвинского района в 2023 году 76 226,2 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86883467"/>
              </p:ext>
            </p:extLst>
          </p:nvPr>
        </p:nvGraphicFramePr>
        <p:xfrm>
          <a:off x="-12250" y="1052736"/>
          <a:ext cx="91440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-214338"/>
            <a:ext cx="11229996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Администрация Горняцкого сельского поселения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642910" y="571480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Расходы, направленные на реализацию Указа Президента Российской Федерации от 07.05.2012 № 597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Круглая лента лицом вверх 50"/>
          <p:cNvSpPr/>
          <p:nvPr/>
        </p:nvSpPr>
        <p:spPr>
          <a:xfrm>
            <a:off x="0" y="1285860"/>
            <a:ext cx="9144000" cy="1143008"/>
          </a:xfrm>
          <a:prstGeom prst="ellipseRibbon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 от 07.05.2012 №597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мероприятиях по реализации государственной социальной политики»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285852" y="1643050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20203год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000892" y="1643050"/>
            <a:ext cx="857256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факт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трелка вправо с вырезом 56"/>
          <p:cNvSpPr/>
          <p:nvPr/>
        </p:nvSpPr>
        <p:spPr>
          <a:xfrm rot="3402069">
            <a:off x="3915548" y="2464254"/>
            <a:ext cx="948426" cy="650367"/>
          </a:xfrm>
          <a:prstGeom prst="notchedRightArrow">
            <a:avLst/>
          </a:prstGeom>
          <a:solidFill>
            <a:srgbClr val="E9252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Горизонтальный свиток 58"/>
          <p:cNvSpPr/>
          <p:nvPr/>
        </p:nvSpPr>
        <p:spPr>
          <a:xfrm>
            <a:off x="2714612" y="3357562"/>
            <a:ext cx="2857520" cy="1500198"/>
          </a:xfrm>
          <a:prstGeom prst="horizontalScroll">
            <a:avLst/>
          </a:prstGeom>
          <a:solidFill>
            <a:srgbClr val="E9252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оплаты труда отдельным категориям работников в сфере культуры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Волна 22"/>
          <p:cNvSpPr/>
          <p:nvPr/>
        </p:nvSpPr>
        <p:spPr>
          <a:xfrm rot="20748470">
            <a:off x="6013090" y="3880529"/>
            <a:ext cx="2786082" cy="2279366"/>
          </a:xfrm>
          <a:prstGeom prst="wave">
            <a:avLst/>
          </a:prstGeom>
          <a:solidFill>
            <a:srgbClr val="E9252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бюджет - 907,8 тыс. рублей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Горняцкого сельского поселения- 2 429,9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Стрелка вправо с вырезом 27"/>
          <p:cNvSpPr/>
          <p:nvPr/>
        </p:nvSpPr>
        <p:spPr>
          <a:xfrm rot="5400000">
            <a:off x="3863970" y="5137161"/>
            <a:ext cx="488888" cy="358713"/>
          </a:xfrm>
          <a:prstGeom prst="notchedRightArrow">
            <a:avLst/>
          </a:prstGeom>
          <a:solidFill>
            <a:srgbClr val="E9252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Администрация Горняцкого сельского поселения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71480"/>
            <a:ext cx="900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Динамика расходов бюджета Горняцкого сельского поселения Белокалитвинского района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2022-2023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44202052"/>
              </p:ext>
            </p:extLst>
          </p:nvPr>
        </p:nvGraphicFramePr>
        <p:xfrm>
          <a:off x="1285852" y="1285860"/>
          <a:ext cx="650085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Рамка 8"/>
          <p:cNvSpPr/>
          <p:nvPr/>
        </p:nvSpPr>
        <p:spPr>
          <a:xfrm>
            <a:off x="1805729" y="2411806"/>
            <a:ext cx="1656184" cy="720079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154 274,5тыс. рублей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4211960" y="2852936"/>
            <a:ext cx="1512168" cy="648072"/>
          </a:xfrm>
          <a:prstGeom prst="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76 226,2тыс. рублей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Горняцкого сельского поселения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Белокалитвинского района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2023 году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609111"/>
              </p:ext>
            </p:extLst>
          </p:nvPr>
        </p:nvGraphicFramePr>
        <p:xfrm>
          <a:off x="539552" y="2204864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1285860"/>
          <a:ext cx="84296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714612" y="0"/>
            <a:ext cx="5372080" cy="857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Администрация Горняцкого сельского поселения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428604"/>
            <a:ext cx="8229600" cy="86834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Динамика доходов бюджета 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Горняцкого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сельского поселения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Белокалитвинского района в 2022-2023 гг.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6086460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Администрация Горняцкого сельского поселения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700808"/>
            <a:ext cx="8929718" cy="483885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Багетная рамка 6"/>
          <p:cNvSpPr/>
          <p:nvPr/>
        </p:nvSpPr>
        <p:spPr>
          <a:xfrm>
            <a:off x="214282" y="2643182"/>
            <a:ext cx="2214578" cy="928694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Социальная поддержка граждан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273,5   0,4%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2500298" y="2571744"/>
            <a:ext cx="4000528" cy="1000132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358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14,9%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6643718" y="3846226"/>
            <a:ext cx="2428860" cy="1785950"/>
          </a:xfrm>
          <a:prstGeom prst="beve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  16,5 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агетная рамка 13"/>
          <p:cNvSpPr/>
          <p:nvPr/>
        </p:nvSpPr>
        <p:spPr>
          <a:xfrm>
            <a:off x="2428860" y="5072074"/>
            <a:ext cx="4143404" cy="857256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культуры  и туризма 17943,1  23,5%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агетная рамка 14"/>
          <p:cNvSpPr/>
          <p:nvPr/>
        </p:nvSpPr>
        <p:spPr>
          <a:xfrm>
            <a:off x="2428860" y="5929330"/>
            <a:ext cx="4000528" cy="7143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Энергоэффективность и развитие энергетики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244,1     0,3%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2428860" y="3643314"/>
            <a:ext cx="4071966" cy="142876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7163,8     9,4%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214282" y="3714752"/>
            <a:ext cx="2214578" cy="857256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1 656,7   2,2%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6715140" y="2643182"/>
            <a:ext cx="2286016" cy="1000132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ЧС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241,2   0,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22" name="Багетная рамка 21"/>
          <p:cNvSpPr/>
          <p:nvPr/>
        </p:nvSpPr>
        <p:spPr>
          <a:xfrm>
            <a:off x="6715140" y="5643578"/>
            <a:ext cx="2286016" cy="1000132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677,1    0,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агетная рамка 25"/>
          <p:cNvSpPr/>
          <p:nvPr/>
        </p:nvSpPr>
        <p:spPr>
          <a:xfrm>
            <a:off x="214282" y="5572140"/>
            <a:ext cx="2214578" cy="1071570"/>
          </a:xfrm>
          <a:prstGeom prst="bevel">
            <a:avLst>
              <a:gd name="adj" fmla="val 149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Благоустройство территории Горняцкого сельского поселения  5341,2      7,0%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714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Доля муниципальных программ в общем объеме расходов, направленных на реализацию муниципальных</a:t>
            </a:r>
          </a:p>
          <a:p>
            <a:pPr algn="ctr"/>
            <a:r>
              <a:rPr lang="ru-RU" b="1" dirty="0" smtClean="0"/>
              <a:t> программ Горняцкого сельского поселения в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 smtClean="0"/>
              <a:t>году</a:t>
            </a:r>
            <a:endParaRPr lang="ru-RU" b="1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14282" y="1700808"/>
            <a:ext cx="2286016" cy="90068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Переселение граждан       26 761,8   35,1%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500826" y="1494810"/>
            <a:ext cx="2428892" cy="100549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общественного порядка и противодействие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преступности 3,6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2699792" y="1521419"/>
            <a:ext cx="3384376" cy="1000132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Управление муниципальным имуществом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1 310,8    1,7%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агетная рамка 22"/>
          <p:cNvSpPr/>
          <p:nvPr/>
        </p:nvSpPr>
        <p:spPr>
          <a:xfrm>
            <a:off x="214282" y="4714884"/>
            <a:ext cx="2214578" cy="78581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1 821,2   2,4%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14546" y="0"/>
            <a:ext cx="6086460" cy="857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Администрация Горняцкого сельского поселения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714356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Благоустроенные общественные территории в </a:t>
            </a:r>
            <a:endParaRPr lang="ru-RU" dirty="0" smtClean="0"/>
          </a:p>
          <a:p>
            <a:pPr algn="ctr"/>
            <a:r>
              <a:rPr lang="ru-RU" dirty="0" smtClean="0"/>
              <a:t>Горняцком сельском поселении в 2023 году в рамках реализации программы Формирование комфортной городской среды</a:t>
            </a:r>
            <a:endParaRPr lang="ru-RU" dirty="0"/>
          </a:p>
        </p:txBody>
      </p:sp>
      <p:pic>
        <p:nvPicPr>
          <p:cNvPr id="12" name="Picture 2" descr="C:\Users\приемная\Doctor Web\Downloads\Searches\Downloads\17-07-2024_14-49-38\20230418_110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2314572" cy="5143493"/>
          </a:xfrm>
          <a:prstGeom prst="rect">
            <a:avLst/>
          </a:prstGeom>
          <a:noFill/>
        </p:spPr>
      </p:pic>
      <p:pic>
        <p:nvPicPr>
          <p:cNvPr id="13" name="Picture 3" descr="C:\Users\приемная\Doctor Web\Downloads\Searches\Downloads\17-07-2024_14-49-38\20230418_1102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86256"/>
            <a:ext cx="5238787" cy="2428892"/>
          </a:xfrm>
          <a:prstGeom prst="rect">
            <a:avLst/>
          </a:prstGeom>
          <a:noFill/>
        </p:spPr>
      </p:pic>
      <p:pic>
        <p:nvPicPr>
          <p:cNvPr id="14" name="Picture 4" descr="C:\Users\приемная\Doctor Web\Downloads\Searches\Downloads\17-07-2024_14-49-38\20230418_110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571612"/>
            <a:ext cx="5238787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4062</TotalTime>
  <Words>514</Words>
  <Application>Microsoft Office PowerPoint</Application>
  <PresentationFormat>Экран (4:3)</PresentationFormat>
  <Paragraphs>99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Администрация  Горняцкого  сельского поселения</vt:lpstr>
      <vt:lpstr>Администрация Горняцкого сельского поселения</vt:lpstr>
      <vt:lpstr>Администрация Горняцкого сельского поселения</vt:lpstr>
      <vt:lpstr>Администрация Горняцкого сельского поселения</vt:lpstr>
      <vt:lpstr>Администрация Горняцкого сельского поселения</vt:lpstr>
      <vt:lpstr>Структура налоговых и неналоговых доходов бюджета Горняцкого сельского поселения Белокалитвинского района в 2023 году </vt:lpstr>
      <vt:lpstr>Презентация PowerPoint</vt:lpstr>
      <vt:lpstr>Администрация Горняцкого сельского поселения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Krivobok</dc:creator>
  <cp:lastModifiedBy>1</cp:lastModifiedBy>
  <cp:revision>452</cp:revision>
  <dcterms:created xsi:type="dcterms:W3CDTF">2015-04-24T11:57:16Z</dcterms:created>
  <dcterms:modified xsi:type="dcterms:W3CDTF">2024-07-17T12:58:09Z</dcterms:modified>
  <cp:contentStatus/>
</cp:coreProperties>
</file>